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7" r:id="rId5"/>
    <p:sldId id="268" r:id="rId6"/>
    <p:sldId id="296" r:id="rId7"/>
    <p:sldId id="267" r:id="rId8"/>
    <p:sldId id="297" r:id="rId9"/>
    <p:sldId id="269" r:id="rId10"/>
    <p:sldId id="272" r:id="rId11"/>
    <p:sldId id="298" r:id="rId12"/>
    <p:sldId id="273" r:id="rId13"/>
    <p:sldId id="274" r:id="rId14"/>
    <p:sldId id="299" r:id="rId15"/>
    <p:sldId id="275" r:id="rId16"/>
    <p:sldId id="276" r:id="rId17"/>
    <p:sldId id="277" r:id="rId18"/>
    <p:sldId id="278" r:id="rId19"/>
    <p:sldId id="279" r:id="rId20"/>
    <p:sldId id="280" r:id="rId21"/>
    <p:sldId id="300" r:id="rId22"/>
    <p:sldId id="281" r:id="rId23"/>
    <p:sldId id="282" r:id="rId24"/>
    <p:sldId id="283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301" r:id="rId35"/>
    <p:sldId id="295" r:id="rId36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ya rabii" initials="yr" lastIdx="1" clrIdx="0">
    <p:extLst>
      <p:ext uri="{19B8F6BF-5375-455C-9EA6-DF929625EA0E}">
        <p15:presenceInfo xmlns:p15="http://schemas.microsoft.com/office/powerpoint/2012/main" userId="bf829ed4e27dda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437" autoAdjust="0"/>
  </p:normalViewPr>
  <p:slideViewPr>
    <p:cSldViewPr>
      <p:cViewPr>
        <p:scale>
          <a:sx n="70" d="100"/>
          <a:sy n="70" d="100"/>
        </p:scale>
        <p:origin x="738" y="17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part du marché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37-4377-8113-6FFF074709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37-4377-8113-6FFF07470985}"/>
              </c:ext>
            </c:extLst>
          </c:dPt>
          <c:cat>
            <c:strRef>
              <c:f>Feuil1!$A$2:$A$3</c:f>
              <c:strCache>
                <c:ptCount val="2"/>
                <c:pt idx="0">
                  <c:v>Android</c:v>
                </c:pt>
                <c:pt idx="1">
                  <c:v>IOS</c:v>
                </c:pt>
              </c:strCache>
            </c:strRef>
          </c:cat>
          <c:val>
            <c:numRef>
              <c:f>Feuil1!$B$2:$B$3</c:f>
              <c:numCache>
                <c:formatCode>0.00%</c:formatCode>
                <c:ptCount val="2"/>
                <c:pt idx="0">
                  <c:v>0.84099999999999997</c:v>
                </c:pt>
                <c:pt idx="1">
                  <c:v>0.159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37-4377-8113-6FFF07470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MA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M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08/09/2022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51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156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62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3200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491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456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5826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382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595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660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575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546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008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76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642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337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0221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0639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860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9762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3808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496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251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177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521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533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970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99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923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7003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38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smtClean="0"/>
              <a:t>Modifier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08/09/2022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r" defTabSz="1218987" rtl="1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chart" Target="../charts/char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7" name="Groupe 6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28600" y="-523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499977" y="24063"/>
            <a:ext cx="31772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3200" b="1" i="0" u="none" strike="noStrike" cap="none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latin typeface="Gill Sans MT" panose="020B0502020104020203" pitchFamily="34" charset="0"/>
                <a:ea typeface="STZhongsong"/>
                <a:cs typeface="Majalla UI"/>
              </a:rPr>
              <a:t>Projet</a:t>
            </a:r>
            <a:r>
              <a:rPr kumimoji="0" lang="en-US" altLang="ar-MA" sz="3200" b="1" i="0" u="none" strike="noStrike" cap="none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latin typeface="Gill Sans MT" panose="020B0502020104020203" pitchFamily="34" charset="0"/>
                <a:ea typeface="STZhongsong"/>
                <a:cs typeface="Majalla UI"/>
              </a:rPr>
              <a:t> de stage </a:t>
            </a:r>
            <a:endParaRPr kumimoji="0" lang="en-US" altLang="ar-MA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68" y="-251219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679484" y="6460211"/>
            <a:ext cx="250934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1800" dirty="0" smtClean="0">
                <a:solidFill>
                  <a:schemeClr val="accent1"/>
                </a:solidFill>
              </a:rPr>
              <a:t>Réaliser par </a:t>
            </a:r>
            <a:r>
              <a:rPr lang="fr-FR" sz="1800" dirty="0" smtClean="0"/>
              <a:t>: Yahya Rabii</a:t>
            </a:r>
            <a:endParaRPr lang="ar-MA" sz="1800" dirty="0"/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sp>
        <p:nvSpPr>
          <p:cNvPr id="21" name="Titre 1"/>
          <p:cNvSpPr>
            <a:spLocks noGrp="1"/>
          </p:cNvSpPr>
          <p:nvPr>
            <p:ph type="ctrTitle"/>
          </p:nvPr>
        </p:nvSpPr>
        <p:spPr>
          <a:xfrm>
            <a:off x="1842012" y="1242190"/>
            <a:ext cx="8735325" cy="520777"/>
          </a:xfrm>
        </p:spPr>
        <p:txBody>
          <a:bodyPr rtlCol="0">
            <a:noAutofit/>
          </a:bodyPr>
          <a:lstStyle/>
          <a:p>
            <a:pPr algn="ctr"/>
            <a:r>
              <a:rPr lang="fr-FR" sz="2000" b="1" dirty="0"/>
              <a:t>Application Android pour lier le service d'achat de l'entreprise au différents </a:t>
            </a:r>
            <a:r>
              <a:rPr lang="fr-FR" sz="2000" b="1" dirty="0" smtClean="0"/>
              <a:t>fournisseurs et </a:t>
            </a:r>
            <a:r>
              <a:rPr lang="fr-FR" sz="2000" b="1" dirty="0"/>
              <a:t>automatiser le suivi de l'entrepôt</a:t>
            </a:r>
            <a:endParaRPr lang="en-US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039192"/>
            <a:ext cx="2111532" cy="44210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3" y="2072080"/>
            <a:ext cx="2110271" cy="441838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5" y="2039192"/>
            <a:ext cx="2125981" cy="445127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27" y="2039192"/>
            <a:ext cx="2125980" cy="445127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763" y="2033435"/>
            <a:ext cx="2129586" cy="44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72429" y="-82580"/>
            <a:ext cx="435709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Choix technique </a:t>
            </a:r>
            <a:endParaRPr lang="ar-MA" sz="4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2" t="44222" r="5556"/>
          <a:stretch/>
        </p:blipFill>
        <p:spPr>
          <a:xfrm>
            <a:off x="9904412" y="3048000"/>
            <a:ext cx="2209800" cy="3825240"/>
          </a:xfrm>
          <a:prstGeom prst="rect">
            <a:avLst/>
          </a:prstGeom>
        </p:spPr>
      </p:pic>
      <p:graphicFrame>
        <p:nvGraphicFramePr>
          <p:cNvPr id="16" name="Espace réservé du contenu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75311718"/>
              </p:ext>
            </p:extLst>
          </p:nvPr>
        </p:nvGraphicFramePr>
        <p:xfrm>
          <a:off x="539451" y="2516566"/>
          <a:ext cx="4951412" cy="4115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95757" y="1295339"/>
            <a:ext cx="5638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La part du Marché des systèmes d’explotation Mobile</a:t>
            </a:r>
            <a:endParaRPr lang="ar-MA" dirty="0"/>
          </a:p>
        </p:txBody>
      </p:sp>
      <p:sp>
        <p:nvSpPr>
          <p:cNvPr id="5" name="Rectangle 4"/>
          <p:cNvSpPr/>
          <p:nvPr/>
        </p:nvSpPr>
        <p:spPr>
          <a:xfrm>
            <a:off x="4685389" y="5334000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84.1 %</a:t>
            </a:r>
            <a:endParaRPr lang="ar-MA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2" y="2347880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15.9 %</a:t>
            </a:r>
            <a:endParaRPr lang="ar-MA" dirty="0">
              <a:solidFill>
                <a:schemeClr val="accent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75412" y="3810000"/>
            <a:ext cx="3295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1,4</a:t>
            </a:r>
            <a:r>
              <a:rPr lang="fr-FR" b="1" dirty="0" smtClean="0"/>
              <a:t> </a:t>
            </a:r>
            <a:r>
              <a:rPr lang="fr-FR" b="1" dirty="0"/>
              <a:t>milliard</a:t>
            </a:r>
            <a:r>
              <a:rPr lang="fr-FR" dirty="0"/>
              <a:t> d'utilisateurs</a:t>
            </a:r>
            <a:endParaRPr lang="ar-MA" dirty="0"/>
          </a:p>
        </p:txBody>
      </p:sp>
      <p:sp>
        <p:nvSpPr>
          <p:cNvPr id="19" name="Rectangle 18"/>
          <p:cNvSpPr/>
          <p:nvPr/>
        </p:nvSpPr>
        <p:spPr>
          <a:xfrm>
            <a:off x="5347092" y="3202008"/>
            <a:ext cx="74732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800" b="1" dirty="0" smtClean="0">
                <a:solidFill>
                  <a:schemeClr val="accent1"/>
                </a:solidFill>
              </a:rPr>
              <a:t>+</a:t>
            </a:r>
            <a:endParaRPr lang="ar-MA" sz="8800" dirty="0">
              <a:solidFill>
                <a:schemeClr val="accent1"/>
              </a:solidFill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Analyse conceptuelle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4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204440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ulle ronde 27"/>
          <p:cNvSpPr/>
          <p:nvPr/>
        </p:nvSpPr>
        <p:spPr>
          <a:xfrm>
            <a:off x="3687060" y="1321435"/>
            <a:ext cx="6057900" cy="1798160"/>
          </a:xfrm>
          <a:prstGeom prst="wedgeEllipseCallout">
            <a:avLst>
              <a:gd name="adj1" fmla="val -49598"/>
              <a:gd name="adj2" fmla="val 5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MA" sz="2800" dirty="0"/>
          </a:p>
        </p:txBody>
      </p:sp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7901" y="-105717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373266"/>
            <a:ext cx="685800" cy="169449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4191000"/>
            <a:ext cx="685800" cy="16944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81547" y="5886635"/>
            <a:ext cx="196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Chef de projet</a:t>
            </a:r>
            <a:endParaRPr lang="ar-MA" dirty="0"/>
          </a:p>
        </p:txBody>
      </p:sp>
      <p:sp>
        <p:nvSpPr>
          <p:cNvPr id="20" name="Rectangle 19"/>
          <p:cNvSpPr/>
          <p:nvPr/>
        </p:nvSpPr>
        <p:spPr>
          <a:xfrm>
            <a:off x="1155340" y="3078786"/>
            <a:ext cx="141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Employée</a:t>
            </a:r>
            <a:endParaRPr lang="ar-MA" dirty="0"/>
          </a:p>
        </p:txBody>
      </p:sp>
      <p:sp>
        <p:nvSpPr>
          <p:cNvPr id="23" name="Bulle ronde 22"/>
          <p:cNvSpPr/>
          <p:nvPr/>
        </p:nvSpPr>
        <p:spPr>
          <a:xfrm>
            <a:off x="3808412" y="4087338"/>
            <a:ext cx="6057900" cy="1798160"/>
          </a:xfrm>
          <a:prstGeom prst="wedgeEllipseCallout">
            <a:avLst>
              <a:gd name="adj1" fmla="val -49598"/>
              <a:gd name="adj2" fmla="val 5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MA" sz="2800" dirty="0"/>
          </a:p>
        </p:txBody>
      </p:sp>
      <p:sp>
        <p:nvSpPr>
          <p:cNvPr id="25" name="Rectangle 24"/>
          <p:cNvSpPr/>
          <p:nvPr/>
        </p:nvSpPr>
        <p:spPr>
          <a:xfrm>
            <a:off x="3496560" y="4532982"/>
            <a:ext cx="6248400" cy="1010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>
              <a:spcBef>
                <a:spcPts val="680"/>
              </a:spcBef>
              <a:tabLst>
                <a:tab pos="1351915" algn="l"/>
                <a:tab pos="1352550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Gérer</a:t>
            </a:r>
            <a:r>
              <a:rPr lang="fr-FR" sz="1600" spc="-7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les</a:t>
            </a:r>
            <a:r>
              <a:rPr lang="fr-FR" sz="1600" spc="-5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brands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(fournisseurs)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:</a:t>
            </a:r>
            <a:r>
              <a:rPr lang="fr-FR" sz="1600" spc="-5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Ajouter,</a:t>
            </a:r>
            <a:r>
              <a:rPr lang="fr-FR" sz="1600" spc="-5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modifier,</a:t>
            </a:r>
            <a:r>
              <a:rPr lang="fr-FR" sz="1600" spc="-6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supprimer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80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Passer</a:t>
            </a:r>
            <a:r>
              <a:rPr lang="fr-FR" sz="1600" spc="1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des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commandes d'une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manière efficace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et simple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7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Consulter</a:t>
            </a:r>
            <a:r>
              <a:rPr lang="fr-FR" sz="1600" spc="-2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les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historiques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des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commandes.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76084" y="1769973"/>
            <a:ext cx="6092825" cy="12977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marR="0" lvl="2">
              <a:spcBef>
                <a:spcPts val="67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800" dirty="0">
                <a:ea typeface="Times New Roman" panose="02020603050405020304" pitchFamily="18" charset="0"/>
              </a:rPr>
              <a:t>Passer</a:t>
            </a:r>
            <a:r>
              <a:rPr lang="fr-FR" sz="1800" spc="1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des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commandes d'une</a:t>
            </a:r>
            <a:r>
              <a:rPr lang="fr-FR" sz="1800" spc="-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manière efficace</a:t>
            </a:r>
            <a:r>
              <a:rPr lang="fr-FR" sz="1800" spc="-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et simple</a:t>
            </a:r>
            <a:endParaRPr lang="en-US" sz="16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9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800" dirty="0">
                <a:ea typeface="Times New Roman" panose="02020603050405020304" pitchFamily="18" charset="0"/>
              </a:rPr>
              <a:t>Consulter</a:t>
            </a:r>
            <a:r>
              <a:rPr lang="fr-FR" sz="1800" spc="-3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les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historiques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des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commandes.</a:t>
            </a:r>
            <a:endParaRPr lang="en-US" sz="1600" dirty="0">
              <a:ea typeface="Times New Roman" panose="02020603050405020304" pitchFamily="18" charset="0"/>
            </a:endParaRPr>
          </a:p>
          <a:p>
            <a:pPr>
              <a:spcBef>
                <a:spcPts val="30"/>
              </a:spcBef>
            </a:pPr>
            <a:r>
              <a:rPr lang="fr-FR" sz="18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9" name="Groupe 28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6313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4699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Diagramme de Cas d’utilisation</a:t>
            </a:r>
          </a:p>
        </p:txBody>
      </p:sp>
      <p:grpSp>
        <p:nvGrpSpPr>
          <p:cNvPr id="21" name="Groupe 20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2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4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07" y="1465338"/>
            <a:ext cx="9404772" cy="58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"/>
          <a:stretch/>
        </p:blipFill>
        <p:spPr>
          <a:xfrm>
            <a:off x="1930355" y="1672252"/>
            <a:ext cx="9548531" cy="5088109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82580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731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authentification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96" y="1672252"/>
            <a:ext cx="9545431" cy="5000626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12671" y="-96610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6265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inscription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2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8053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Supprimer utilisateur »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86" y="1752600"/>
            <a:ext cx="7283051" cy="4944950"/>
          </a:xfrm>
          <a:prstGeom prst="rect">
            <a:avLst/>
          </a:prstGeom>
        </p:spPr>
      </p:pic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63" y="1557337"/>
            <a:ext cx="8488837" cy="5300663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35376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9394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de système « passer commande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Réalisation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5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344610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82580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3518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Environnement logiciel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13012" y="2014161"/>
            <a:ext cx="26819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Android Studio</a:t>
            </a:r>
          </a:p>
          <a:p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3607" y="3198168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3607" y="3198168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21829" r="62585" b="20428"/>
          <a:stretch/>
        </p:blipFill>
        <p:spPr bwMode="auto">
          <a:xfrm>
            <a:off x="1903412" y="1953706"/>
            <a:ext cx="60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17659" y="3371733"/>
            <a:ext cx="2617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Technologies </a:t>
            </a:r>
            <a:r>
              <a:rPr lang="fr-FR" dirty="0">
                <a:solidFill>
                  <a:schemeClr val="accent1"/>
                </a:solidFill>
              </a:rPr>
              <a:t>utilisé</a:t>
            </a:r>
            <a:endParaRPr lang="ar-MA" dirty="0"/>
          </a:p>
        </p:txBody>
      </p:sp>
      <p:pic>
        <p:nvPicPr>
          <p:cNvPr id="21" name="Image 2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65" y="4344856"/>
            <a:ext cx="2143125" cy="1170940"/>
          </a:xfrm>
          <a:prstGeom prst="rect">
            <a:avLst/>
          </a:prstGeom>
        </p:spPr>
      </p:pic>
      <p:pic>
        <p:nvPicPr>
          <p:cNvPr id="22" name="image33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0007" y="5900991"/>
            <a:ext cx="1032510" cy="604520"/>
          </a:xfrm>
          <a:prstGeom prst="rect">
            <a:avLst/>
          </a:prstGeom>
        </p:spPr>
      </p:pic>
      <p:pic>
        <p:nvPicPr>
          <p:cNvPr id="23" name="image34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17825" y="4799368"/>
            <a:ext cx="1282065" cy="28702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07" y="4352877"/>
            <a:ext cx="1573336" cy="1180002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60" y="5900991"/>
            <a:ext cx="2406423" cy="686188"/>
          </a:xfrm>
          <a:prstGeom prst="rect">
            <a:avLst/>
          </a:prstGeom>
        </p:spPr>
      </p:pic>
      <p:grpSp>
        <p:nvGrpSpPr>
          <p:cNvPr id="27" name="Groupe 2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86000"/>
            <a:ext cx="10037644" cy="4462463"/>
          </a:xfr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82580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1066" y="1318586"/>
            <a:ext cx="2617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Technologies </a:t>
            </a:r>
            <a:r>
              <a:rPr lang="fr-FR" dirty="0">
                <a:solidFill>
                  <a:schemeClr val="accent1"/>
                </a:solidFill>
              </a:rPr>
              <a:t>utilisé</a:t>
            </a:r>
            <a:endParaRPr lang="ar-MA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974660"/>
              </p:ext>
            </p:extLst>
          </p:nvPr>
        </p:nvGraphicFramePr>
        <p:xfrm>
          <a:off x="2031470" y="2438400"/>
          <a:ext cx="8125884" cy="369247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60647439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1502332934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880847273"/>
                    </a:ext>
                  </a:extLst>
                </a:gridCol>
              </a:tblGrid>
              <a:tr h="1025479">
                <a:tc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200000"/>
                        </a:lnSpc>
                      </a:pPr>
                      <a:r>
                        <a:rPr lang="fr-FR" dirty="0" smtClean="0"/>
                        <a:t>Front</a:t>
                      </a:r>
                      <a:r>
                        <a:rPr lang="fr-FR" baseline="0" dirty="0" smtClean="0"/>
                        <a:t>-end</a:t>
                      </a:r>
                      <a:endParaRPr lang="ar-MA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</a:pPr>
                      <a:endParaRPr lang="fr-FR" dirty="0" smtClean="0"/>
                    </a:p>
                    <a:p>
                      <a:pPr algn="ctr" rtl="1">
                        <a:lnSpc>
                          <a:spcPct val="100000"/>
                        </a:lnSpc>
                      </a:pPr>
                      <a:endParaRPr lang="fr-FR" dirty="0" smtClean="0"/>
                    </a:p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lang="fr-FR" dirty="0" smtClean="0"/>
                        <a:t>Développement</a:t>
                      </a:r>
                      <a:endParaRPr lang="a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968512"/>
                  </a:ext>
                </a:extLst>
              </a:tr>
              <a:tr h="1120108">
                <a:tc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200000"/>
                        </a:lnSpc>
                      </a:pPr>
                      <a:r>
                        <a:rPr lang="fr-FR" b="1" dirty="0" smtClean="0"/>
                        <a:t>Back-end</a:t>
                      </a:r>
                      <a:endParaRPr lang="ar-MA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M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18053"/>
                  </a:ext>
                </a:extLst>
              </a:tr>
              <a:tr h="1546892">
                <a:tc gridSpan="2"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M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fr-FR" b="1" dirty="0" smtClean="0"/>
                    </a:p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fr-FR" b="1" dirty="0" smtClean="0"/>
                        <a:t>Base de données</a:t>
                      </a:r>
                      <a:endParaRPr lang="ar-M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217899"/>
                  </a:ext>
                </a:extLst>
              </a:tr>
            </a:tbl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829" y="3616279"/>
            <a:ext cx="1030313" cy="603556"/>
          </a:xfrm>
          <a:prstGeom prst="rect">
            <a:avLst/>
          </a:prstGeom>
        </p:spPr>
      </p:pic>
      <p:pic>
        <p:nvPicPr>
          <p:cNvPr id="23" name="image34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6952" y="2777580"/>
            <a:ext cx="1282065" cy="28702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06" y="4559470"/>
            <a:ext cx="1180939" cy="885704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09" y="4559470"/>
            <a:ext cx="1630950" cy="1054857"/>
          </a:xfrm>
          <a:prstGeom prst="rect">
            <a:avLst/>
          </a:prstGeom>
        </p:spPr>
      </p:pic>
      <p:pic>
        <p:nvPicPr>
          <p:cNvPr id="29" name="image32.png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40627" y="5579153"/>
            <a:ext cx="1769417" cy="508788"/>
          </a:xfrm>
          <a:prstGeom prst="rect">
            <a:avLst/>
          </a:prstGeom>
        </p:spPr>
      </p:pic>
      <p:grpSp>
        <p:nvGrpSpPr>
          <p:cNvPr id="30" name="Groupe 2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66676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3074" name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2" y="2021863"/>
            <a:ext cx="2043113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Imag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6" y="2015201"/>
            <a:ext cx="206057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021863"/>
            <a:ext cx="21145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293812" y="144530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293812" y="1907272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54493" y="6292903"/>
            <a:ext cx="173477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70313" algn="l"/>
              </a:tabLst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Authentification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157929" y="6292903"/>
            <a:ext cx="14927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Mot de passe oublier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42146" y="6292903"/>
            <a:ext cx="14061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Interface inscription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7" name="Groupe 2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1333" y="-619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17409" name="Imag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173" y="1835287"/>
            <a:ext cx="2287087" cy="45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Image 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902509"/>
            <a:ext cx="2194139" cy="43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572454" y="6479783"/>
            <a:ext cx="656301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60875" algn="l"/>
              </a:tabLst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Interface Accueil	</a:t>
            </a: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liste des produits</a:t>
            </a:r>
            <a:endParaRPr kumimoji="0" lang="en-US" altLang="ar-MA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6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7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5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7901" y="-54052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18433" name="Imag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1732803"/>
            <a:ext cx="64579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285279" y="6164221"/>
            <a:ext cx="23101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  <a:tab pos="5003800" algn="l"/>
              </a:tabLst>
            </a:pP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de règlement</a:t>
            </a:r>
            <a:endParaRPr lang="fr-FR" altLang="ar-MA" sz="1100" i="1" dirty="0">
              <a:solidFill>
                <a:srgbClr val="44526A"/>
              </a:solidFill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ea typeface="Times New Roman" panose="02020603050405020304" pitchFamily="18" charset="0"/>
              </a:rPr>
              <a:t>              Cas </a:t>
            </a:r>
            <a:r>
              <a:rPr lang="fr-FR" altLang="ar-MA" sz="1100" i="1" dirty="0">
                <a:solidFill>
                  <a:srgbClr val="44526A"/>
                </a:solidFill>
                <a:ea typeface="Times New Roman" panose="02020603050405020304" pitchFamily="18" charset="0"/>
              </a:rPr>
              <a:t>1 : Pickup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51612" y="6164221"/>
            <a:ext cx="2371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Interface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 règlement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     Cas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2 : Delivery</a:t>
            </a:r>
            <a:endParaRPr lang="ar-MA" dirty="0"/>
          </a:p>
        </p:txBody>
      </p:sp>
      <p:grpSp>
        <p:nvGrpSpPr>
          <p:cNvPr id="21" name="Groupe 20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2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3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55587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0212" y="1311224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1505" name="Image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09" y="1640680"/>
            <a:ext cx="23717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664948" y="6432165"/>
            <a:ext cx="1563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Interface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 validation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619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22530" name="Image 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01" y="1756130"/>
            <a:ext cx="2257988" cy="45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Image 3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08" y="1606686"/>
            <a:ext cx="2315034" cy="46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198687" y="1522412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51012" y="6308776"/>
            <a:ext cx="7467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stock                                                       </a:t>
            </a: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Nos fournisseurs   </a:t>
            </a:r>
            <a:endParaRPr kumimoji="0" lang="en-US" altLang="ar-MA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(Nos produits).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        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(Nos contacts)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Groupe 2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57015" y="-605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3553" name="Imag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08" y="1093144"/>
            <a:ext cx="5414807" cy="541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87777" y="6548609"/>
            <a:ext cx="1189280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d'authentification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65662" y="-69864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08212" y="143553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4577" name="Imag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1" y="1859129"/>
            <a:ext cx="7467600" cy="42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241799" y="6248400"/>
            <a:ext cx="370522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produit automatiquement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2497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08212" y="143553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16" name="Imag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55" y="1632520"/>
            <a:ext cx="7816713" cy="4398010"/>
          </a:xfrm>
          <a:prstGeom prst="rect">
            <a:avLst/>
          </a:prstGeom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4241799" y="6248400"/>
            <a:ext cx="370522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produit Manuellement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9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0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3095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34698" y="1229713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5601" name="Imag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918123"/>
            <a:ext cx="7944623" cy="447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71470" y="6248400"/>
            <a:ext cx="402260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nouveau contact 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9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0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704012" y="2921168"/>
            <a:ext cx="4071692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</a:rPr>
              <a:t>Introduction</a:t>
            </a:r>
            <a:endParaRPr lang="ar-MA" sz="6000" dirty="0">
              <a:solidFill>
                <a:schemeClr val="accent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1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2210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23999" y="-2497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40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Téléchargement : 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34698" y="1229713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17" name="Imag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99" y="3261914"/>
            <a:ext cx="2399824" cy="23998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23999" y="2266631"/>
            <a:ext cx="9140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5"/>
              </a:spcBef>
            </a:pPr>
            <a:r>
              <a:rPr lang="fr-FR" sz="1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https://www.mediafire.com/file/tz0tjuthzdjdxsx/Fina-Net+(+V1.0+).apk/file</a:t>
            </a:r>
            <a:endParaRPr lang="en-US" sz="1800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9" name="Groupe 18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6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5677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751012" y="-18742"/>
            <a:ext cx="291778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Conclusion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8" name="Rectangle 17"/>
          <p:cNvSpPr/>
          <p:nvPr/>
        </p:nvSpPr>
        <p:spPr>
          <a:xfrm>
            <a:off x="1370012" y="4724400"/>
            <a:ext cx="94261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À </a:t>
            </a:r>
            <a:r>
              <a:rPr lang="fr-FR" b="1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titre général, ce stage a constitué une expérience professionnelle exceptionnelle. </a:t>
            </a:r>
            <a:endParaRPr lang="fr-FR" dirty="0" smtClean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fr-F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vie </a:t>
            </a:r>
            <a:r>
              <a:rPr lang="fr-FR" spc="-28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universitaire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permet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d’avoir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aperçu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futur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métier.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découvre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rapidement que l'aspect pratique dépasse souvent les connaissances acquises et qu’il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constitue</a:t>
            </a:r>
            <a:r>
              <a:rPr lang="fr-FR" spc="-10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une</a:t>
            </a:r>
            <a:r>
              <a:rPr lang="fr-FR" spc="-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formation</a:t>
            </a:r>
            <a:r>
              <a:rPr lang="fr-FR" spc="20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rapide</a:t>
            </a:r>
            <a:endParaRPr lang="ar-MA" sz="2000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70012" y="1214422"/>
            <a:ext cx="97091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L’élaboration de cette application nous a permis de nous confronter à une expérience professionnelle dans le domaine de développement des applications que nous ne pouvant qualifier que d’enrichissante. En outre, elle nous a offert de l’opportunité de concrétiser nos connaissances théoriques à l’aide d’un cas réel. Ainsi, ce projet nous a apporté le plus concernant les langages de programmation   et les plateformes que nous avons découvertes et pratiqués.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J'ai présenté dans ce rapport toutes les étapes nécessaires pour la conception et le développement d’une application mobile Android pour automatiser le traitement de communication avec les fournisseurs.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Ce projet m'a donné de plus l’occasion d’acquérir des nouvelles connaissances à propos de StarUML, MySQL, Firebase, Android Studio et de maitriser les langages de programmation    , JAVA, XML etc… qui seront certes utile dans nos futures vies professionnelles.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 </a:t>
            </a: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8" name="Groupe 7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6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68" y="-27463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598295" y="-61913"/>
            <a:ext cx="329968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Introduction</a:t>
            </a:r>
            <a:endParaRPr lang="ar-MA" sz="4800" dirty="0"/>
          </a:p>
        </p:txBody>
      </p:sp>
      <p:sp>
        <p:nvSpPr>
          <p:cNvPr id="4" name="Rectangle 3"/>
          <p:cNvSpPr/>
          <p:nvPr/>
        </p:nvSpPr>
        <p:spPr>
          <a:xfrm>
            <a:off x="989013" y="1905000"/>
            <a:ext cx="10134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/>
              <a:t>L'évolution technologique a changé le fonctionnement des entreprises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/>
              <a:t>Alors  L’entreprise Finatech décidé d’automatiser le traitement de la communication avec les fournisseurs et de surveiller </a:t>
            </a:r>
            <a:r>
              <a:rPr lang="fr-FR" sz="2800" dirty="0" smtClean="0"/>
              <a:t>l'entrepôt afin </a:t>
            </a:r>
            <a:r>
              <a:rPr lang="fr-FR" sz="2800" dirty="0" smtClean="0"/>
              <a:t>de </a:t>
            </a:r>
            <a:r>
              <a:rPr lang="fr-FR" sz="2800" dirty="0" smtClean="0"/>
              <a:t>gagner </a:t>
            </a:r>
            <a:r>
              <a:rPr lang="fr-FR" sz="2800" dirty="0" smtClean="0"/>
              <a:t>du temps ,  d’économiser l’utilisation des ressources et augmenter de la rentabilité .</a:t>
            </a:r>
            <a:endParaRPr lang="ar-MA" sz="2800" dirty="0"/>
          </a:p>
        </p:txBody>
      </p:sp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6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7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Présentation et objectifs du </a:t>
            </a:r>
            <a:r>
              <a:rPr lang="fr-FR" sz="6000" dirty="0" smtClean="0">
                <a:solidFill>
                  <a:schemeClr val="accent1"/>
                </a:solidFill>
              </a:rPr>
              <a:t>projet</a:t>
            </a:r>
            <a:endParaRPr lang="fr-FR" sz="6000" dirty="0">
              <a:solidFill>
                <a:schemeClr val="accent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2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7894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61913"/>
            <a:ext cx="872174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Présentation et objectifs du projet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45398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Objectifs </a:t>
            </a:r>
            <a:r>
              <a:rPr lang="fr-FR" sz="4000" dirty="0" smtClean="0">
                <a:solidFill>
                  <a:schemeClr val="accent1"/>
                </a:solidFill>
              </a:rPr>
              <a:t>du </a:t>
            </a:r>
            <a:r>
              <a:rPr lang="fr-FR" sz="4000" dirty="0">
                <a:solidFill>
                  <a:schemeClr val="accent1"/>
                </a:solidFill>
              </a:rPr>
              <a:t>projet : </a:t>
            </a:r>
            <a:r>
              <a:rPr lang="fr-FR" sz="4000" dirty="0" smtClean="0">
                <a:solidFill>
                  <a:schemeClr val="accent1"/>
                </a:solidFill>
              </a:rPr>
              <a:t> </a:t>
            </a:r>
            <a:endParaRPr lang="ar-MA" sz="4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93058" y="2567304"/>
            <a:ext cx="92877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smtClean="0"/>
              <a:t>Développer une application mobile sous Android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smtClean="0"/>
              <a:t>Faciliter et automatiser le processus de contrôle de l'entrepôt et du communication avec les fournisseurs </a:t>
            </a:r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37259" y="-82580"/>
            <a:ext cx="872174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Présentation et objectifs du projet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5227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>
                <a:solidFill>
                  <a:schemeClr val="accent1"/>
                </a:solidFill>
              </a:rPr>
              <a:t>Présentation du projet : </a:t>
            </a:r>
            <a:endParaRPr lang="ar-MA" sz="4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01139" y="2318445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 smtClean="0"/>
              <a:t>L’application doit permettre a l’utilisateur de: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5212" y="3211837"/>
            <a:ext cx="8661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Acheter des Nouveaux produits directement chez les fournisseurs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Consulter l’historique des transactions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Contrôler l'entrepôt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Contacter les fournisseurs facilement   </a:t>
            </a:r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Choix technique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3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33188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123291"/>
            <a:ext cx="435709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Choix technique 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35119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0" dirty="0" smtClean="0">
                <a:solidFill>
                  <a:schemeClr val="accent1"/>
                </a:solidFill>
              </a:rPr>
              <a:t>Android</a:t>
            </a:r>
            <a:endParaRPr lang="ar-MA" sz="8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79512" y="2859691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 smtClean="0"/>
              <a:t>Pourquoi choisir ce système d'exploitation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7" t="60896"/>
          <a:stretch/>
        </p:blipFill>
        <p:spPr>
          <a:xfrm>
            <a:off x="9675811" y="4190999"/>
            <a:ext cx="2513013" cy="2681785"/>
          </a:xfrm>
          <a:prstGeom prst="rect">
            <a:avLst/>
          </a:prstGeom>
        </p:spPr>
      </p:pic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à trois lignes (grand écran)</Template>
  <TotalTime>287</TotalTime>
  <Words>542</Words>
  <Application>Microsoft Office PowerPoint</Application>
  <PresentationFormat>Personnalisé</PresentationFormat>
  <Paragraphs>195</Paragraphs>
  <Slides>32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Arial</vt:lpstr>
      <vt:lpstr>Calibri</vt:lpstr>
      <vt:lpstr>Gill Sans MT</vt:lpstr>
      <vt:lpstr>Majalla UI</vt:lpstr>
      <vt:lpstr>STZhongsong</vt:lpstr>
      <vt:lpstr>Tahoma</vt:lpstr>
      <vt:lpstr>Times New Roman</vt:lpstr>
      <vt:lpstr>Wingdings</vt:lpstr>
      <vt:lpstr>Technologie 16:9</vt:lpstr>
      <vt:lpstr>Application Android pour lier le service d'achat de l'entreprise au différents fournisseurs et automatiser le suivi de l'entrepôt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Android pour lier le service d'achat de l'entreprise au différents fournisseurs Et automatiser le suivi de l'entrepôt</dc:title>
  <dc:creator>yahya rabii</dc:creator>
  <cp:lastModifiedBy>yahya rabii</cp:lastModifiedBy>
  <cp:revision>23</cp:revision>
  <dcterms:created xsi:type="dcterms:W3CDTF">2022-09-07T12:34:15Z</dcterms:created>
  <dcterms:modified xsi:type="dcterms:W3CDTF">2022-09-08T11:50:10Z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